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71" r:id="rId4"/>
    <p:sldId id="268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76375"/>
            <a:ext cx="12192000" cy="3848100"/>
          </a:xfrm>
          <a:solidFill>
            <a:schemeClr val="accent3"/>
          </a:solidFill>
        </p:spPr>
        <p:txBody>
          <a:bodyPr anchor="t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FB13938E-763E-475A-BBF6-584432B3B9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402" y="5419725"/>
            <a:ext cx="4834398" cy="130175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39C736E-6602-47C6-8D19-A17A66CC22D9}"/>
              </a:ext>
            </a:extLst>
          </p:cNvPr>
          <p:cNvSpPr/>
          <p:nvPr userDrawn="1"/>
        </p:nvSpPr>
        <p:spPr>
          <a:xfrm>
            <a:off x="0" y="538964"/>
            <a:ext cx="1800000" cy="457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CBC477E-E990-44B7-85A7-97569B98829C}"/>
              </a:ext>
            </a:extLst>
          </p:cNvPr>
          <p:cNvSpPr/>
          <p:nvPr userDrawn="1"/>
        </p:nvSpPr>
        <p:spPr>
          <a:xfrm>
            <a:off x="2078400" y="538964"/>
            <a:ext cx="1800000" cy="4571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B8DF94B-698D-4F70-BE1F-EA3575FACD1A}"/>
              </a:ext>
            </a:extLst>
          </p:cNvPr>
          <p:cNvSpPr/>
          <p:nvPr userDrawn="1"/>
        </p:nvSpPr>
        <p:spPr>
          <a:xfrm>
            <a:off x="6235200" y="538964"/>
            <a:ext cx="1800000" cy="4571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2524E3-EC6E-4338-987E-7F99AB0955F4}"/>
              </a:ext>
            </a:extLst>
          </p:cNvPr>
          <p:cNvSpPr/>
          <p:nvPr userDrawn="1"/>
        </p:nvSpPr>
        <p:spPr>
          <a:xfrm>
            <a:off x="8313600" y="538964"/>
            <a:ext cx="1800000" cy="4571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7AD771D-123D-4142-B0EA-D25C812C0C1B}"/>
              </a:ext>
            </a:extLst>
          </p:cNvPr>
          <p:cNvSpPr/>
          <p:nvPr userDrawn="1"/>
        </p:nvSpPr>
        <p:spPr>
          <a:xfrm>
            <a:off x="10392000" y="538964"/>
            <a:ext cx="1800000" cy="45719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A5AC856-8126-4DB1-AEC5-B30A18E7AEA5}"/>
              </a:ext>
            </a:extLst>
          </p:cNvPr>
          <p:cNvSpPr/>
          <p:nvPr userDrawn="1"/>
        </p:nvSpPr>
        <p:spPr>
          <a:xfrm>
            <a:off x="4156800" y="538964"/>
            <a:ext cx="1800000" cy="457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91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4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EEEDDF3-CB78-499A-A03C-957BD024FB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0" y="6101390"/>
            <a:ext cx="2809875" cy="7566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E5755CB-C186-4AA3-9D09-2DFC3438FDBC}"/>
              </a:ext>
            </a:extLst>
          </p:cNvPr>
          <p:cNvSpPr/>
          <p:nvPr userDrawn="1"/>
        </p:nvSpPr>
        <p:spPr>
          <a:xfrm>
            <a:off x="0" y="-22946"/>
            <a:ext cx="12192000" cy="1143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72FC37-FCF5-4643-9077-0335DF90705C}"/>
              </a:ext>
            </a:extLst>
          </p:cNvPr>
          <p:cNvSpPr/>
          <p:nvPr userDrawn="1"/>
        </p:nvSpPr>
        <p:spPr>
          <a:xfrm>
            <a:off x="0" y="6053939"/>
            <a:ext cx="1800000" cy="457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427B378-B5CB-4169-AA56-23663ECED3C0}"/>
              </a:ext>
            </a:extLst>
          </p:cNvPr>
          <p:cNvSpPr/>
          <p:nvPr userDrawn="1"/>
        </p:nvSpPr>
        <p:spPr>
          <a:xfrm>
            <a:off x="2078400" y="6053939"/>
            <a:ext cx="1800000" cy="4571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E83E02-8F48-4417-86EF-078CE4A63CC0}"/>
              </a:ext>
            </a:extLst>
          </p:cNvPr>
          <p:cNvSpPr/>
          <p:nvPr userDrawn="1"/>
        </p:nvSpPr>
        <p:spPr>
          <a:xfrm>
            <a:off x="6235200" y="6053939"/>
            <a:ext cx="1800000" cy="4571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9E3D2E8-F4AF-477C-ADBC-277F0145DEC7}"/>
              </a:ext>
            </a:extLst>
          </p:cNvPr>
          <p:cNvSpPr/>
          <p:nvPr userDrawn="1"/>
        </p:nvSpPr>
        <p:spPr>
          <a:xfrm>
            <a:off x="8313600" y="6053939"/>
            <a:ext cx="1800000" cy="4571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909DE9E-DEF6-4B4C-96BA-294627713252}"/>
              </a:ext>
            </a:extLst>
          </p:cNvPr>
          <p:cNvSpPr/>
          <p:nvPr userDrawn="1"/>
        </p:nvSpPr>
        <p:spPr>
          <a:xfrm>
            <a:off x="10392000" y="6053939"/>
            <a:ext cx="1800000" cy="45719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655A804-B665-4D23-94F0-F88B04DEE00C}"/>
              </a:ext>
            </a:extLst>
          </p:cNvPr>
          <p:cNvSpPr/>
          <p:nvPr userDrawn="1"/>
        </p:nvSpPr>
        <p:spPr>
          <a:xfrm>
            <a:off x="4156800" y="6053939"/>
            <a:ext cx="1800000" cy="4571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03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9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5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8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9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20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8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683C3-0AEB-4F68-ABC3-93117B14A80E}" type="datetimeFigureOut">
              <a:rPr lang="en-GB" smtClean="0"/>
              <a:t>27/10/2023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4DD3-2C85-4166-A768-C40D272B1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30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faq.org/posts/2020/08/tips-for-developing-effective-healthcare-team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6330-4A64-49B2-8652-405EBDD4C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25575"/>
            <a:ext cx="12192000" cy="3813175"/>
          </a:xfrm>
        </p:spPr>
        <p:txBody>
          <a:bodyPr>
            <a:normAutofit/>
          </a:bodyPr>
          <a:lstStyle/>
          <a:p>
            <a:r>
              <a:rPr lang="en-GB" sz="4000" dirty="0"/>
              <a:t> 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4DD446-DAD0-3D1E-4AC0-EE2463116083}"/>
              </a:ext>
            </a:extLst>
          </p:cNvPr>
          <p:cNvSpPr txBox="1">
            <a:spLocks/>
          </p:cNvSpPr>
          <p:nvPr/>
        </p:nvSpPr>
        <p:spPr>
          <a:xfrm>
            <a:off x="1524000" y="1815802"/>
            <a:ext cx="9144000" cy="3331292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Times New Roman" panose="02020603050405020304" pitchFamily="18" charset="0"/>
              </a:rPr>
              <a:t>Harrow Winter Pressures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1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lvl="0">
              <a:defRPr/>
            </a:pPr>
            <a:r>
              <a:rPr lang="en-GB" sz="5100" dirty="0">
                <a:solidFill>
                  <a:schemeClr val="bg1"/>
                </a:solidFill>
              </a:rPr>
              <a:t>1)  Impact of Strikes on Winter Pressures at London North West University Hospitals Trust</a:t>
            </a:r>
            <a:endParaRPr kumimoji="0" lang="en-GB" sz="5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1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100" dirty="0">
                <a:solidFill>
                  <a:schemeClr val="bg1"/>
                </a:solidFill>
              </a:rPr>
              <a:t>2) Draft System Pressures Metric Report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9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9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9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9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900" dirty="0">
                <a:solidFill>
                  <a:schemeClr val="bg1"/>
                </a:solidFill>
              </a:rPr>
              <a:t>October 2023</a:t>
            </a:r>
            <a:endParaRPr kumimoji="0" lang="en-GB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E9B8F8F-D71F-11EA-7011-D4F5E185FC88}"/>
              </a:ext>
            </a:extLst>
          </p:cNvPr>
          <p:cNvSpPr txBox="1">
            <a:spLocks/>
          </p:cNvSpPr>
          <p:nvPr/>
        </p:nvSpPr>
        <p:spPr>
          <a:xfrm>
            <a:off x="1524000" y="3994448"/>
            <a:ext cx="9144000" cy="8537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4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4205-DF0C-FA6A-31DC-992FC1B71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GB" sz="3000" b="1" dirty="0"/>
              <a:t/>
            </a:r>
            <a:br>
              <a:rPr lang="en-GB" sz="3000" b="1" dirty="0"/>
            </a:br>
            <a:endParaRPr lang="en-GB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E0AFB-533E-5157-854F-AD7AE618B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No future industrial action dates confirmed since 2-5 October walk-out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2023/24 Winter plan remains the basis of our response to seasonal increases in demand, principles of which are: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maintain bed occupancy at a level that optimises flow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protect the elective bed base and ability to provide planned care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reduce time patients spend in A&amp;E, and get patients needing admission to the right bed first time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Any periods of industrial action will assume Christmas day cover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Key elements of the 2023-24 Winter plan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Two phase expansion of bed-capacity, including new 32 bedded ward on-top of the NPH A&amp;E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Expansion of the discharge lounge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Additional clinical capacity to expedite ambulance handover and turnaround (</a:t>
            </a:r>
            <a:r>
              <a:rPr lang="en-GB" dirty="0" err="1"/>
              <a:t>Cohorting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New senior discharge lead post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Increase in the capacity of multi-disciplinary teams: therapies, pharmacy, radiology, acute medicine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Increase in out of hours and weekend clinical capacity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Deployment of digital tools to drive flow and discharge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08" y="132597"/>
            <a:ext cx="11766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chemeClr val="bg1"/>
                </a:solidFill>
              </a:rPr>
              <a:t>Impact of Strikes on Winter Pressures at London North West University Hospitals Trust</a:t>
            </a:r>
            <a:endParaRPr lang="en-GB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6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4205-DF0C-FA6A-31DC-992FC1B71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GB" sz="3000" b="1" dirty="0"/>
              <a:t/>
            </a:r>
            <a:br>
              <a:rPr lang="en-GB" sz="3000" b="1" dirty="0"/>
            </a:br>
            <a:endParaRPr lang="en-GB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D9A3-211A-9EA3-3D63-24867A0D7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076" y="1583888"/>
            <a:ext cx="7139152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/>
              <a:t>How can borough partners help?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Encourage COVID/FLU vaccination uptake by vulnerable population groups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Full engagement in collaborative improvement schemes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Streamline processes and decision-making to enable timely discharge of patients requiring care packages or placements and optimise use of community beds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/>
              <a:t>Simplify community bed admission criteria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/>
              <a:t>Extend admission cut-off times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/>
              <a:t>Weekend admissions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400" dirty="0"/>
              <a:t>Boost staffing of discharge hub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Optimise community bed use and turnaround borough-</a:t>
            </a:r>
            <a:r>
              <a:rPr lang="en-GB" sz="1600" dirty="0" err="1"/>
              <a:t>wideTargeted</a:t>
            </a:r>
            <a:r>
              <a:rPr lang="en-GB" sz="1600" dirty="0"/>
              <a:t> actions for high risk groups, such as the homeless, those facing fuel poverty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08" y="132597"/>
            <a:ext cx="11766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chemeClr val="bg1"/>
                </a:solidFill>
              </a:rPr>
              <a:t>Impact of Strikes on Winter Pressures at London North West University Hospitals Trust</a:t>
            </a:r>
            <a:endParaRPr lang="en-GB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8367A3-1A51-8F2D-8AFC-65774652F44D}"/>
              </a:ext>
            </a:extLst>
          </p:cNvPr>
          <p:cNvSpPr txBox="1"/>
          <p:nvPr/>
        </p:nvSpPr>
        <p:spPr>
          <a:xfrm>
            <a:off x="8050924" y="3759521"/>
            <a:ext cx="3802116" cy="2064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effort to improve discharge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is the single most impactful mitigation of Winter pressures. Even more so in the run-up to, during and immediately following industrial action.</a:t>
            </a:r>
          </a:p>
        </p:txBody>
      </p:sp>
      <p:pic>
        <p:nvPicPr>
          <p:cNvPr id="10" name="Picture 9" descr="A group of people sitting in a circle&#10;&#10;Description automatically generated">
            <a:extLst>
              <a:ext uri="{FF2B5EF4-FFF2-40B4-BE49-F238E27FC236}">
                <a16:creationId xmlns:a16="http://schemas.microsoft.com/office/drawing/2014/main" id="{C042241B-23F5-384A-4151-309088A92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8177047" y="1583888"/>
            <a:ext cx="3635389" cy="225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962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4205-DF0C-FA6A-31DC-992FC1B7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515600" cy="1095460"/>
          </a:xfrm>
        </p:spPr>
        <p:txBody>
          <a:bodyPr anchor="ctr">
            <a:normAutofit fontScale="90000"/>
          </a:bodyPr>
          <a:lstStyle/>
          <a:p>
            <a:r>
              <a:rPr lang="en-GB" sz="3000" b="1" dirty="0"/>
              <a:t/>
            </a:r>
            <a:br>
              <a:rPr lang="en-GB" sz="3000" b="1" dirty="0"/>
            </a:br>
            <a:r>
              <a:rPr lang="en-GB" sz="3000" b="1" dirty="0"/>
              <a:t>Harrow System Pressures Metrics</a:t>
            </a:r>
            <a:br>
              <a:rPr lang="en-GB" sz="3000" b="1" dirty="0"/>
            </a:br>
            <a:endParaRPr lang="en-GB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13715"/>
            <a:ext cx="120324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purpose of the dataset is to support the Harrow Borough Partnership to manage pressure on the health and care system and to plan remedial actions.</a:t>
            </a:r>
          </a:p>
          <a:p>
            <a:endParaRPr lang="en-GB" sz="1400" dirty="0"/>
          </a:p>
          <a:p>
            <a:r>
              <a:rPr lang="en-GB" sz="1400" dirty="0"/>
              <a:t>Further indicators will be added to the dataset contained in the following slides.</a:t>
            </a:r>
          </a:p>
          <a:p>
            <a:endParaRPr lang="en-GB" sz="1400" dirty="0"/>
          </a:p>
          <a:p>
            <a:r>
              <a:rPr lang="en-GB" sz="1400" dirty="0"/>
              <a:t>In addition, trend data will be added to provide context for current levels of activity.</a:t>
            </a:r>
          </a:p>
          <a:p>
            <a:endParaRPr lang="en-GB" sz="1400" dirty="0"/>
          </a:p>
          <a:p>
            <a:r>
              <a:rPr lang="en-GB" sz="1400" dirty="0"/>
              <a:t>Data for the following system indicators is in the process of being collated and validated, and will be included in further iterations of the report,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30342"/>
            <a:ext cx="5730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Success of Prevention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Paediatric Asthma Reviews within 48 hrs of AED attendance and ED Admissions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Winter Wellness ‘Making Every Contact Count’ training sessions uptake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b="1" dirty="0"/>
              <a:t>Demand pressure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Number of referrals to drug and alcohol service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Number of referrals to Harrow Housing pathway for homeless patients with mental health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Number of people contacting the Local Authority about Damp / Mould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Primary Care Online consultations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Delayed Transfers of Care by pathway at Northwick Park Hospital Community Equipment Delays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981045" y="2830342"/>
            <a:ext cx="58714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Pathway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Complete FIT notes in secondary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Discharges to Care Homes at Weekends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Onward referrals (C2C referrals)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Discharge Letters sent to GP Practices</a:t>
            </a:r>
          </a:p>
          <a:p>
            <a:endParaRPr lang="en-GB" sz="1400" b="1" dirty="0"/>
          </a:p>
          <a:p>
            <a:r>
              <a:rPr lang="en-GB" sz="1400" b="1" dirty="0"/>
              <a:t>Utilisation of community resources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Additional Primary Care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Utilisation of: Enhanced Primary Care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Utilisation of Community Rehabilitation / Intermediate Care Beds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Number of contacts at Community Pharmacy Consultation Service redirection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Virtual Ward contacts for Cardiology (Heart Failure and AF), Respiratory and Diabetes</a:t>
            </a:r>
          </a:p>
        </p:txBody>
      </p:sp>
    </p:spTree>
    <p:extLst>
      <p:ext uri="{BB962C8B-B14F-4D97-AF65-F5344CB8AC3E}">
        <p14:creationId xmlns:p14="http://schemas.microsoft.com/office/powerpoint/2010/main" val="12416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4205-DF0C-FA6A-31DC-992FC1B7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 anchor="ctr">
            <a:normAutofit fontScale="90000"/>
          </a:bodyPr>
          <a:lstStyle/>
          <a:p>
            <a:r>
              <a:rPr lang="en-GB" sz="3000" b="1" dirty="0"/>
              <a:t/>
            </a:r>
            <a:br>
              <a:rPr lang="en-GB" sz="3000" b="1" dirty="0"/>
            </a:br>
            <a:r>
              <a:rPr lang="en-GB" sz="3000" b="1" dirty="0"/>
              <a:t>Harrow System Pressures Metrics (1/2)</a:t>
            </a:r>
            <a:br>
              <a:rPr lang="en-GB" sz="3000" b="1" dirty="0"/>
            </a:br>
            <a:endParaRPr lang="en-GB" sz="3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52793"/>
              </p:ext>
            </p:extLst>
          </p:nvPr>
        </p:nvGraphicFramePr>
        <p:xfrm>
          <a:off x="279569" y="1257550"/>
          <a:ext cx="11591729" cy="4173190"/>
        </p:xfrm>
        <a:graphic>
          <a:graphicData uri="http://schemas.openxmlformats.org/drawingml/2006/table">
            <a:tbl>
              <a:tblPr/>
              <a:tblGrid>
                <a:gridCol w="525629">
                  <a:extLst>
                    <a:ext uri="{9D8B030D-6E8A-4147-A177-3AD203B41FA5}">
                      <a16:colId xmlns:a16="http://schemas.microsoft.com/office/drawing/2014/main" val="2813288744"/>
                    </a:ext>
                  </a:extLst>
                </a:gridCol>
                <a:gridCol w="6307558">
                  <a:extLst>
                    <a:ext uri="{9D8B030D-6E8A-4147-A177-3AD203B41FA5}">
                      <a16:colId xmlns:a16="http://schemas.microsoft.com/office/drawing/2014/main" val="3133291244"/>
                    </a:ext>
                  </a:extLst>
                </a:gridCol>
                <a:gridCol w="971618">
                  <a:extLst>
                    <a:ext uri="{9D8B030D-6E8A-4147-A177-3AD203B41FA5}">
                      <a16:colId xmlns:a16="http://schemas.microsoft.com/office/drawing/2014/main" val="2718422107"/>
                    </a:ext>
                  </a:extLst>
                </a:gridCol>
                <a:gridCol w="1019321">
                  <a:extLst>
                    <a:ext uri="{9D8B030D-6E8A-4147-A177-3AD203B41FA5}">
                      <a16:colId xmlns:a16="http://schemas.microsoft.com/office/drawing/2014/main" val="1728096307"/>
                    </a:ext>
                  </a:extLst>
                </a:gridCol>
                <a:gridCol w="954607">
                  <a:extLst>
                    <a:ext uri="{9D8B030D-6E8A-4147-A177-3AD203B41FA5}">
                      <a16:colId xmlns:a16="http://schemas.microsoft.com/office/drawing/2014/main" val="1486970519"/>
                    </a:ext>
                  </a:extLst>
                </a:gridCol>
                <a:gridCol w="857305">
                  <a:extLst>
                    <a:ext uri="{9D8B030D-6E8A-4147-A177-3AD203B41FA5}">
                      <a16:colId xmlns:a16="http://schemas.microsoft.com/office/drawing/2014/main" val="1699110489"/>
                    </a:ext>
                  </a:extLst>
                </a:gridCol>
                <a:gridCol w="955691">
                  <a:extLst>
                    <a:ext uri="{9D8B030D-6E8A-4147-A177-3AD203B41FA5}">
                      <a16:colId xmlns:a16="http://schemas.microsoft.com/office/drawing/2014/main" val="1024392978"/>
                    </a:ext>
                  </a:extLst>
                </a:gridCol>
              </a:tblGrid>
              <a:tr h="38823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System Indicators</a:t>
                      </a:r>
                    </a:p>
                  </a:txBody>
                  <a:tcPr marL="8884" marR="8884" marT="8884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Cohort</a:t>
                      </a:r>
                    </a:p>
                  </a:txBody>
                  <a:tcPr marL="8884" marR="8884" marT="8884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Frequency </a:t>
                      </a:r>
                    </a:p>
                  </a:txBody>
                  <a:tcPr marL="8884" marR="8884" marT="8884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Period</a:t>
                      </a:r>
                    </a:p>
                  </a:txBody>
                  <a:tcPr marL="8884" marR="8884" marT="8884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Period</a:t>
                      </a:r>
                    </a:p>
                  </a:txBody>
                  <a:tcPr marL="8884" marR="8884" marT="8884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Previous Period</a:t>
                      </a:r>
                    </a:p>
                  </a:txBody>
                  <a:tcPr marL="8884" marR="8884" marT="8884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93978"/>
                  </a:ext>
                </a:extLst>
              </a:tr>
              <a:tr h="19872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Success of Prevention Measures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5691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Campaign - Covid vaccination uptake by cohort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27.01%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23.25%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70961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Autumn Campaign - Flu vaccination uptake by cohort (including years 7 and 11)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-19/10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26.96%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22.98%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395834"/>
                  </a:ext>
                </a:extLst>
              </a:tr>
              <a:tr h="198722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Demand pressure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3B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270105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AED Attends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2,276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604666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AED Attends Paeds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15450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UTC Attends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1,091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1,305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010069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AED Emergency Admissions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892156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Community/District Nursing - Number of visits completed (in hours)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1,555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1,702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14444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Community/District Nursing - Number of rostered staff (in hours)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1,437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72166"/>
                  </a:ext>
                </a:extLst>
              </a:tr>
              <a:tr h="2023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hospital discharges in month that required social care input </a:t>
                      </a:r>
                    </a:p>
                  </a:txBody>
                  <a:tcPr marL="8884" marR="8884" marT="8884" marB="0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23 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147 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098620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patients being worked with by social care 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23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513 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454 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929994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Liaison AED Referrals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381127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Liaison AED Referrals - 1 hour response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87.0%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85.7%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915939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Liaison Ward referrals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293236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Liaison Ward referrals - 24 hour response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81.8%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94.4%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989726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Number of visits completed (in hours)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287.5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796161"/>
                  </a:ext>
                </a:extLst>
              </a:tr>
              <a:tr h="19872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Number of rostered staff (in hours)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785714"/>
                  </a:ext>
                </a:extLst>
              </a:tr>
              <a:tr h="2043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884" marR="8884" marT="8884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257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 Related 111 Calls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884" marR="8884" marT="8884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26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10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4205-DF0C-FA6A-31DC-992FC1B7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 anchor="ctr">
            <a:normAutofit fontScale="90000"/>
          </a:bodyPr>
          <a:lstStyle/>
          <a:p>
            <a:r>
              <a:rPr lang="en-GB" sz="3000" b="1" dirty="0"/>
              <a:t/>
            </a:r>
            <a:br>
              <a:rPr lang="en-GB" sz="3000" b="1" dirty="0"/>
            </a:br>
            <a:r>
              <a:rPr lang="en-GB" sz="3000" b="1" dirty="0"/>
              <a:t>Harrow System Pressures Metrics (2/2)</a:t>
            </a:r>
            <a:br>
              <a:rPr lang="en-GB" sz="3000" b="1" dirty="0"/>
            </a:br>
            <a:endParaRPr lang="en-GB" sz="3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47713"/>
              </p:ext>
            </p:extLst>
          </p:nvPr>
        </p:nvGraphicFramePr>
        <p:xfrm>
          <a:off x="235848" y="1343818"/>
          <a:ext cx="11635450" cy="4460632"/>
        </p:xfrm>
        <a:graphic>
          <a:graphicData uri="http://schemas.openxmlformats.org/drawingml/2006/table">
            <a:tbl>
              <a:tblPr/>
              <a:tblGrid>
                <a:gridCol w="527612">
                  <a:extLst>
                    <a:ext uri="{9D8B030D-6E8A-4147-A177-3AD203B41FA5}">
                      <a16:colId xmlns:a16="http://schemas.microsoft.com/office/drawing/2014/main" val="3347113336"/>
                    </a:ext>
                  </a:extLst>
                </a:gridCol>
                <a:gridCol w="6331349">
                  <a:extLst>
                    <a:ext uri="{9D8B030D-6E8A-4147-A177-3AD203B41FA5}">
                      <a16:colId xmlns:a16="http://schemas.microsoft.com/office/drawing/2014/main" val="540649756"/>
                    </a:ext>
                  </a:extLst>
                </a:gridCol>
                <a:gridCol w="975282">
                  <a:extLst>
                    <a:ext uri="{9D8B030D-6E8A-4147-A177-3AD203B41FA5}">
                      <a16:colId xmlns:a16="http://schemas.microsoft.com/office/drawing/2014/main" val="1040838316"/>
                    </a:ext>
                  </a:extLst>
                </a:gridCol>
                <a:gridCol w="899339">
                  <a:extLst>
                    <a:ext uri="{9D8B030D-6E8A-4147-A177-3AD203B41FA5}">
                      <a16:colId xmlns:a16="http://schemas.microsoft.com/office/drawing/2014/main" val="1819271204"/>
                    </a:ext>
                  </a:extLst>
                </a:gridCol>
                <a:gridCol w="947304">
                  <a:extLst>
                    <a:ext uri="{9D8B030D-6E8A-4147-A177-3AD203B41FA5}">
                      <a16:colId xmlns:a16="http://schemas.microsoft.com/office/drawing/2014/main" val="1679220915"/>
                    </a:ext>
                  </a:extLst>
                </a:gridCol>
                <a:gridCol w="995269">
                  <a:extLst>
                    <a:ext uri="{9D8B030D-6E8A-4147-A177-3AD203B41FA5}">
                      <a16:colId xmlns:a16="http://schemas.microsoft.com/office/drawing/2014/main" val="2869240637"/>
                    </a:ext>
                  </a:extLst>
                </a:gridCol>
                <a:gridCol w="959295">
                  <a:extLst>
                    <a:ext uri="{9D8B030D-6E8A-4147-A177-3AD203B41FA5}">
                      <a16:colId xmlns:a16="http://schemas.microsoft.com/office/drawing/2014/main" val="4189080184"/>
                    </a:ext>
                  </a:extLst>
                </a:gridCol>
              </a:tblGrid>
              <a:tr h="4225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System Indicators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Cohort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Frequency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Period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Period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Previous Period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A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225859"/>
                  </a:ext>
                </a:extLst>
              </a:tr>
              <a:tr h="19251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Pathway Efficiency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298210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28a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Delayed Transfers of Care - Pathway 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- 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-24/10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66848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28b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Delayed Transfers of Care - Pathway 1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- 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-24/10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8874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28c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Delayed Transfers of Care - Pathway 2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- 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-24/10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995985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28d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Delayed Transfers of Care - Pathway 3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- 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-24/10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432541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Delayed Transfers of Care Total 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- 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-24/10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276697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28e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Delayed Transfers of Care - Unstated Pathway 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 - 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-24/10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158361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Frailty service - Current Caseload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Sep-23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6849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Frailty service - Step ups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Sep-23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919903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51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Frailty service - Step down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Sep-23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523023"/>
                  </a:ext>
                </a:extLst>
              </a:tr>
              <a:tr h="192513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System Stress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788395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Capacity Status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-24/10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FCP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Black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619928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Hour AED Waits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041834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 Handovers - Total number of 60 min Breaches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NPH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-22/10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616422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Community/District Nursing - Total number of visits deferred once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583726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Community/District Nursing - Total number of visits deferred more than once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572642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Number of referrals with a 2 hour response time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31464"/>
                  </a:ext>
                </a:extLst>
              </a:tr>
              <a:tr h="3756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Total number of initial visits triaged for a 2 hour response that were not completed within 2 hours of acceptance into service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08434"/>
                  </a:ext>
                </a:extLst>
              </a:tr>
              <a:tr h="19251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Rapid Response - Total number of referrals rejected due to capacity 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CLCH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31729"/>
                  </a:ext>
                </a:extLst>
              </a:tr>
              <a:tr h="19719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378" marR="9378" marT="9378" marB="0" anchor="ctr">
                    <a:lnL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92B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Services Sickness Absence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Harrow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 -21/10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1F47A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297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522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BP Branding">
      <a:dk1>
        <a:sysClr val="windowText" lastClr="000000"/>
      </a:dk1>
      <a:lt1>
        <a:sysClr val="window" lastClr="FFFFFF"/>
      </a:lt1>
      <a:dk2>
        <a:srgbClr val="1F47A8"/>
      </a:dk2>
      <a:lt2>
        <a:srgbClr val="7359E5"/>
      </a:lt2>
      <a:accent1>
        <a:srgbClr val="D64DFC"/>
      </a:accent1>
      <a:accent2>
        <a:srgbClr val="26E8C7"/>
      </a:accent2>
      <a:accent3>
        <a:srgbClr val="127AD1"/>
      </a:accent3>
      <a:accent4>
        <a:srgbClr val="1F47A8"/>
      </a:accent4>
      <a:accent5>
        <a:srgbClr val="D64DFC"/>
      </a:accent5>
      <a:accent6>
        <a:srgbClr val="FFFFFF"/>
      </a:accent6>
      <a:hlink>
        <a:srgbClr val="1F47A8"/>
      </a:hlink>
      <a:folHlink>
        <a:srgbClr val="7359E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1184</Words>
  <Application>Microsoft Office PowerPoint</Application>
  <PresentationFormat>Widescreen</PresentationFormat>
  <Paragraphs>337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1_Office Theme</vt:lpstr>
      <vt:lpstr>  </vt:lpstr>
      <vt:lpstr> </vt:lpstr>
      <vt:lpstr> </vt:lpstr>
      <vt:lpstr> Harrow System Pressures Metrics </vt:lpstr>
      <vt:lpstr> Harrow System Pressures Metrics (1/2) </vt:lpstr>
      <vt:lpstr> Harrow System Pressures Metrics (2/2) </vt:lpstr>
    </vt:vector>
  </TitlesOfParts>
  <Company>NWLONDONCCGS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Hugh Caslake</dc:creator>
  <cp:lastModifiedBy>Hugh Caslake</cp:lastModifiedBy>
  <cp:revision>28</cp:revision>
  <dcterms:created xsi:type="dcterms:W3CDTF">2023-10-11T15:29:02Z</dcterms:created>
  <dcterms:modified xsi:type="dcterms:W3CDTF">2023-10-27T12:10:58Z</dcterms:modified>
</cp:coreProperties>
</file>